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18"/>
  </p:notesMasterIdLst>
  <p:sldIdLst>
    <p:sldId id="256" r:id="rId2"/>
    <p:sldId id="264" r:id="rId3"/>
    <p:sldId id="281" r:id="rId4"/>
    <p:sldId id="282" r:id="rId5"/>
    <p:sldId id="273" r:id="rId6"/>
    <p:sldId id="275" r:id="rId7"/>
    <p:sldId id="276" r:id="rId8"/>
    <p:sldId id="277" r:id="rId9"/>
    <p:sldId id="274" r:id="rId10"/>
    <p:sldId id="285" r:id="rId11"/>
    <p:sldId id="289" r:id="rId12"/>
    <p:sldId id="288" r:id="rId13"/>
    <p:sldId id="286" r:id="rId14"/>
    <p:sldId id="284" r:id="rId15"/>
    <p:sldId id="266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496" autoAdjust="0"/>
  </p:normalViewPr>
  <p:slideViewPr>
    <p:cSldViewPr>
      <p:cViewPr>
        <p:scale>
          <a:sx n="70" d="100"/>
          <a:sy n="70" d="100"/>
        </p:scale>
        <p:origin x="-76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functional testing on different weather conditions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Sunset</c:v>
                </c:pt>
                <c:pt idx="1">
                  <c:v>Raining</c:v>
                </c:pt>
                <c:pt idx="2">
                  <c:v>Cold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7</c:v>
                </c:pt>
                <c:pt idx="1">
                  <c:v>0.1</c:v>
                </c:pt>
                <c:pt idx="2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8963456"/>
        <c:axId val="38965248"/>
      </c:barChart>
      <c:catAx>
        <c:axId val="38963456"/>
        <c:scaling>
          <c:orientation val="minMax"/>
        </c:scaling>
        <c:delete val="0"/>
        <c:axPos val="b"/>
        <c:majorTickMark val="out"/>
        <c:minorTickMark val="none"/>
        <c:tickLblPos val="nextTo"/>
        <c:crossAx val="38965248"/>
        <c:crosses val="autoZero"/>
        <c:auto val="1"/>
        <c:lblAlgn val="ctr"/>
        <c:lblOffset val="100"/>
        <c:noMultiLvlLbl val="0"/>
      </c:catAx>
      <c:valAx>
        <c:axId val="389652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896345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635E7A-A8EC-4047-90DB-2CB0BFACD6FB}" type="datetimeFigureOut">
              <a:rPr lang="en-US" smtClean="0"/>
              <a:pPr/>
              <a:t>11/27/2013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A902B4-0463-4647-82C5-7C22DF9C01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596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black line represents</a:t>
            </a:r>
            <a:r>
              <a:rPr lang="en-US" baseline="0" dirty="0" smtClean="0"/>
              <a:t> the equality </a:t>
            </a:r>
            <a:r>
              <a:rPr lang="en-US" baseline="0" smtClean="0"/>
              <a:t>of ratios.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A902B4-0463-4647-82C5-7C22DF9C014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073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AB037-BF46-43CF-8F16-FD26BE4F564C}" type="datetimeFigureOut">
              <a:rPr lang="en-US" smtClean="0"/>
              <a:pPr/>
              <a:t>11/27/2013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D6202C0-646E-45AA-8040-2063E9CB2F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mb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AB037-BF46-43CF-8F16-FD26BE4F564C}" type="datetimeFigureOut">
              <a:rPr lang="en-US" smtClean="0"/>
              <a:pPr/>
              <a:t>11/27/2013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202C0-646E-45AA-8040-2063E9CB2F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mb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AB037-BF46-43CF-8F16-FD26BE4F564C}" type="datetimeFigureOut">
              <a:rPr lang="en-US" smtClean="0"/>
              <a:pPr/>
              <a:t>11/27/2013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202C0-646E-45AA-8040-2063E9CB2F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mb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AB037-BF46-43CF-8F16-FD26BE4F564C}" type="datetimeFigureOut">
              <a:rPr lang="en-US" smtClean="0"/>
              <a:pPr/>
              <a:t>11/27/2013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D6202C0-646E-45AA-8040-2063E9CB2F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mb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AB037-BF46-43CF-8F16-FD26BE4F564C}" type="datetimeFigureOut">
              <a:rPr lang="en-US" smtClean="0"/>
              <a:pPr/>
              <a:t>11/27/2013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202C0-646E-45AA-8040-2063E9CB2FE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omb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AB037-BF46-43CF-8F16-FD26BE4F564C}" type="datetimeFigureOut">
              <a:rPr lang="en-US" smtClean="0"/>
              <a:pPr/>
              <a:t>11/27/2013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202C0-646E-45AA-8040-2063E9CB2F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mb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AB037-BF46-43CF-8F16-FD26BE4F564C}" type="datetimeFigureOut">
              <a:rPr lang="en-US" smtClean="0"/>
              <a:pPr/>
              <a:t>11/27/2013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0D6202C0-646E-45AA-8040-2063E9CB2FE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>
    <p:comb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AB037-BF46-43CF-8F16-FD26BE4F564C}" type="datetimeFigureOut">
              <a:rPr lang="en-US" smtClean="0"/>
              <a:pPr/>
              <a:t>11/27/2013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202C0-646E-45AA-8040-2063E9CB2F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mb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AB037-BF46-43CF-8F16-FD26BE4F564C}" type="datetimeFigureOut">
              <a:rPr lang="en-US" smtClean="0"/>
              <a:pPr/>
              <a:t>11/27/2013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202C0-646E-45AA-8040-2063E9CB2F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mb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AB037-BF46-43CF-8F16-FD26BE4F564C}" type="datetimeFigureOut">
              <a:rPr lang="en-US" smtClean="0"/>
              <a:pPr/>
              <a:t>11/27/2013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202C0-646E-45AA-8040-2063E9CB2F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mb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AB037-BF46-43CF-8F16-FD26BE4F564C}" type="datetimeFigureOut">
              <a:rPr lang="en-US" smtClean="0"/>
              <a:pPr/>
              <a:t>11/27/2013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202C0-646E-45AA-8040-2063E9CB2FE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ransition>
    <p:comb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43AB037-BF46-43CF-8F16-FD26BE4F564C}" type="datetimeFigureOut">
              <a:rPr lang="en-US" smtClean="0"/>
              <a:pPr/>
              <a:t>11/27/2013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D6202C0-646E-45AA-8040-2063E9CB2FE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ransition>
    <p:comb dir="vert"/>
  </p:transition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Number plate recognition for granting access to uwc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Compiled and Presented by KJ Tsiri</a:t>
            </a:r>
          </a:p>
          <a:p>
            <a:r>
              <a:rPr lang="en-US" dirty="0" smtClean="0"/>
              <a:t>Supervisor : Mr. Ismail</a:t>
            </a:r>
            <a:endParaRPr lang="en-US" dirty="0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Functionality testing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1026" name="Picture 2" descr="C:\Users\majeff\Desktop\presentation\index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1295400"/>
            <a:ext cx="2876550" cy="159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751774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Functionality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Unit Testing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Integration Testing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System Testing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76237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Functionality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system is suppose to recognize plate in different weather conditions.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Sunset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When it is raining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Or when it is cold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17601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Functionality testing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4154712"/>
              </p:ext>
            </p:extLst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158776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Testing</a:t>
            </a:r>
            <a:endParaRPr lang="en-US" dirty="0"/>
          </a:p>
        </p:txBody>
      </p:sp>
      <p:pic>
        <p:nvPicPr>
          <p:cNvPr id="1026" name="Picture 2" descr="C:\Users\majeff\Desktop\presentation\t12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819400"/>
            <a:ext cx="3581400" cy="3286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838200" y="1524000"/>
            <a:ext cx="152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Input</a:t>
            </a:r>
            <a:endParaRPr lang="en-US" sz="4000" dirty="0"/>
          </a:p>
        </p:txBody>
      </p:sp>
      <p:pic>
        <p:nvPicPr>
          <p:cNvPr id="1027" name="Picture 3" descr="C:\Users\majeff\Desktop\presentation\plate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2819400"/>
            <a:ext cx="3505200" cy="327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5562599" y="1559495"/>
            <a:ext cx="16514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Output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10269843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[1] </a:t>
            </a:r>
            <a:r>
              <a:rPr lang="en-US" dirty="0" err="1" smtClean="0"/>
              <a:t>Vahid</a:t>
            </a:r>
            <a:r>
              <a:rPr lang="en-US" dirty="0" smtClean="0"/>
              <a:t> </a:t>
            </a:r>
            <a:r>
              <a:rPr lang="en-US" dirty="0" err="1" smtClean="0"/>
              <a:t>Abolghasemi</a:t>
            </a:r>
            <a:r>
              <a:rPr lang="en-US" dirty="0" smtClean="0"/>
              <a:t>, </a:t>
            </a:r>
            <a:r>
              <a:rPr lang="en-US" dirty="0" err="1" smtClean="0"/>
              <a:t>Alireza</a:t>
            </a:r>
            <a:r>
              <a:rPr lang="en-US" dirty="0" smtClean="0"/>
              <a:t> </a:t>
            </a:r>
            <a:r>
              <a:rPr lang="en-US" dirty="0" err="1" smtClean="0"/>
              <a:t>Ahmadyfard</a:t>
            </a:r>
            <a:r>
              <a:rPr lang="en-US" dirty="0" smtClean="0"/>
              <a:t>, “An edge-based color-aided method for license plate detection”, Elsevier, Image and Vision Computing , 27 (2009) 1134–1142. </a:t>
            </a:r>
          </a:p>
          <a:p>
            <a:r>
              <a:rPr lang="en-US" dirty="0" smtClean="0"/>
              <a:t>[2] Nicole </a:t>
            </a:r>
            <a:r>
              <a:rPr lang="en-US" dirty="0" err="1" smtClean="0"/>
              <a:t>Ketelaars</a:t>
            </a:r>
            <a:r>
              <a:rPr lang="en-US" dirty="0" smtClean="0"/>
              <a:t> Italy. (2001). “Automated License Plate </a:t>
            </a:r>
            <a:r>
              <a:rPr lang="fr-FR" dirty="0" smtClean="0"/>
              <a:t>Recognition”. </a:t>
            </a:r>
            <a:r>
              <a:rPr lang="fr-FR" dirty="0" err="1" smtClean="0"/>
              <a:t>AIMe</a:t>
            </a:r>
            <a:r>
              <a:rPr lang="fr-FR" dirty="0" smtClean="0"/>
              <a:t> Magazine 2002/1, pp. 9-12</a:t>
            </a:r>
          </a:p>
          <a:p>
            <a:r>
              <a:rPr lang="en-US" dirty="0" smtClean="0"/>
              <a:t>[3] Pei Li “Number plate Recognition ” </a:t>
            </a:r>
          </a:p>
          <a:p>
            <a:r>
              <a:rPr lang="fr-FR" dirty="0" smtClean="0"/>
              <a:t>[4] </a:t>
            </a:r>
            <a:r>
              <a:rPr lang="en-US" dirty="0" smtClean="0"/>
              <a:t>J. </a:t>
            </a:r>
            <a:r>
              <a:rPr lang="en-US" dirty="0" err="1" smtClean="0"/>
              <a:t>Matas</a:t>
            </a:r>
            <a:r>
              <a:rPr lang="en-US" dirty="0" smtClean="0"/>
              <a:t> and K. Zimmermann. Unconstrained </a:t>
            </a:r>
            <a:r>
              <a:rPr lang="en-US" dirty="0" err="1" smtClean="0"/>
              <a:t>licence</a:t>
            </a:r>
            <a:r>
              <a:rPr lang="en-US" dirty="0" smtClean="0"/>
              <a:t> plate and text localization and recognition. In IEEE Proceeding on Intelligent T </a:t>
            </a:r>
            <a:r>
              <a:rPr lang="en-US" dirty="0" err="1" smtClean="0"/>
              <a:t>ransportation</a:t>
            </a:r>
            <a:r>
              <a:rPr lang="en-US" dirty="0" smtClean="0"/>
              <a:t> Systems, pp. 225 – 230, 2005.</a:t>
            </a:r>
          </a:p>
          <a:p>
            <a:r>
              <a:rPr lang="en-US" dirty="0" smtClean="0"/>
              <a:t>[5] Christos </a:t>
            </a:r>
            <a:r>
              <a:rPr lang="en-US" dirty="0" err="1" smtClean="0"/>
              <a:t>Nikolaos</a:t>
            </a:r>
            <a:r>
              <a:rPr lang="en-US" dirty="0" smtClean="0"/>
              <a:t> E. </a:t>
            </a:r>
            <a:r>
              <a:rPr lang="en-US" dirty="0" err="1" smtClean="0"/>
              <a:t>Anagnostopoulos</a:t>
            </a:r>
            <a:r>
              <a:rPr lang="en-US" dirty="0" smtClean="0"/>
              <a:t>, </a:t>
            </a:r>
            <a:r>
              <a:rPr lang="en-US" dirty="0" err="1" smtClean="0"/>
              <a:t>Ioannis</a:t>
            </a:r>
            <a:r>
              <a:rPr lang="en-US" dirty="0" smtClean="0"/>
              <a:t> E. </a:t>
            </a:r>
            <a:r>
              <a:rPr lang="en-US" dirty="0" err="1" smtClean="0"/>
              <a:t>Anagnostopoulos</a:t>
            </a:r>
            <a:r>
              <a:rPr lang="en-US" dirty="0" smtClean="0"/>
              <a:t>, </a:t>
            </a:r>
            <a:r>
              <a:rPr lang="en-US" dirty="0" err="1" smtClean="0"/>
              <a:t>Vassili</a:t>
            </a:r>
            <a:r>
              <a:rPr lang="en-US" dirty="0" smtClean="0"/>
              <a:t> </a:t>
            </a:r>
            <a:r>
              <a:rPr lang="en-US" dirty="0" err="1" smtClean="0"/>
              <a:t>Loumos</a:t>
            </a:r>
            <a:r>
              <a:rPr lang="en-US" dirty="0" smtClean="0"/>
              <a:t> and </a:t>
            </a:r>
            <a:r>
              <a:rPr lang="en-US" dirty="0" err="1" smtClean="0"/>
              <a:t>Eleftherios</a:t>
            </a:r>
            <a:r>
              <a:rPr lang="en-US" dirty="0" smtClean="0"/>
              <a:t> </a:t>
            </a:r>
            <a:r>
              <a:rPr lang="en-US" dirty="0" err="1" smtClean="0"/>
              <a:t>Kayafas</a:t>
            </a:r>
            <a:r>
              <a:rPr lang="en-US" dirty="0" smtClean="0"/>
              <a:t>, “A License Plate-Recognition Algorithm for Intelligent Transportation System</a:t>
            </a:r>
          </a:p>
          <a:p>
            <a:endParaRPr lang="en-US" dirty="0" smtClean="0"/>
          </a:p>
          <a:p>
            <a:r>
              <a:rPr lang="en-US" dirty="0" smtClean="0"/>
              <a:t>[6] P. Wu, H.-H. Chen, R.-J. Wu, and D.-F. </a:t>
            </a:r>
            <a:r>
              <a:rPr lang="en-US" dirty="0" err="1" smtClean="0"/>
              <a:t>Shen</a:t>
            </a:r>
            <a:r>
              <a:rPr lang="en-US" dirty="0" smtClean="0"/>
              <a:t>. License plate extraction in low resolution video. In 18</a:t>
            </a:r>
            <a:r>
              <a:rPr lang="en-US" baseline="30000" dirty="0" smtClean="0"/>
              <a:t>th</a:t>
            </a:r>
            <a:r>
              <a:rPr lang="en-US" dirty="0" smtClean="0"/>
              <a:t> International Conference on Pattern Recognition, 2006.</a:t>
            </a:r>
          </a:p>
          <a:p>
            <a:endParaRPr lang="fr-FR" dirty="0" smtClean="0"/>
          </a:p>
          <a:p>
            <a:endParaRPr lang="en-US" dirty="0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demo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 demo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041287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To build a system that will use number plate to identify vehicle. </a:t>
            </a:r>
          </a:p>
          <a:p>
            <a:r>
              <a:rPr lang="en-US" dirty="0" smtClean="0"/>
              <a:t>Why, </a:t>
            </a:r>
            <a:r>
              <a:rPr lang="en-US" dirty="0"/>
              <a:t>It makes it easier to recognize a </a:t>
            </a:r>
            <a:r>
              <a:rPr lang="en-US" dirty="0" smtClean="0"/>
              <a:t>vehicle?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7" name="Picture 3" descr="C:\Users\JKT\Documents\School\Honours\project\project\presentation\Picture-47-699x42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1600200"/>
            <a:ext cx="4340352" cy="47244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South African legal number plates sizes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520 mm x 113 mm  - Only 75mm letter size (font) may be </a:t>
            </a:r>
            <a:r>
              <a:rPr lang="en-US" dirty="0" smtClean="0"/>
              <a:t>used</a:t>
            </a:r>
          </a:p>
          <a:p>
            <a:r>
              <a:rPr lang="en-US" dirty="0"/>
              <a:t>250 mm x  205 mm -  Only 75mm letter  size (font) may be used   </a:t>
            </a:r>
            <a:endParaRPr lang="en-US" dirty="0" smtClean="0"/>
          </a:p>
          <a:p>
            <a:r>
              <a:rPr lang="en-US" dirty="0"/>
              <a:t>250 mm x 165 mm – Only 60mm letter size (font) may be </a:t>
            </a:r>
            <a:r>
              <a:rPr lang="en-US" dirty="0" smtClean="0"/>
              <a:t>used</a:t>
            </a:r>
          </a:p>
          <a:p>
            <a:r>
              <a:rPr lang="en-US" dirty="0"/>
              <a:t>440 x 120mm size number plate </a:t>
            </a:r>
          </a:p>
        </p:txBody>
      </p:sp>
    </p:spTree>
    <p:extLst>
      <p:ext uri="{BB962C8B-B14F-4D97-AF65-F5344CB8AC3E}">
        <p14:creationId xmlns:p14="http://schemas.microsoft.com/office/powerpoint/2010/main" val="337818154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 plate ratio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0.2173076923 			0.15 </a:t>
            </a:r>
            <a:r>
              <a:rPr lang="en-US" b="1" dirty="0" smtClean="0"/>
              <a:t>	</a:t>
            </a:r>
            <a:r>
              <a:rPr lang="en-US" b="1" dirty="0"/>
              <a:t>:</a:t>
            </a:r>
            <a:r>
              <a:rPr lang="en-US" b="1" dirty="0" smtClean="0"/>
              <a:t> </a:t>
            </a:r>
            <a:r>
              <a:rPr lang="en-US" dirty="0" smtClean="0"/>
              <a:t>0.3</a:t>
            </a:r>
          </a:p>
          <a:p>
            <a:r>
              <a:rPr lang="en-US" dirty="0" smtClean="0"/>
              <a:t>0.82					0.7</a:t>
            </a:r>
            <a:r>
              <a:rPr lang="en-US" b="1" dirty="0" smtClean="0"/>
              <a:t> 	: </a:t>
            </a:r>
            <a:r>
              <a:rPr lang="en-US" dirty="0" smtClean="0"/>
              <a:t>0.9</a:t>
            </a:r>
          </a:p>
          <a:p>
            <a:r>
              <a:rPr lang="en-US" dirty="0" smtClean="0"/>
              <a:t>0.66</a:t>
            </a:r>
            <a:r>
              <a:rPr lang="en-US" dirty="0"/>
              <a:t>	</a:t>
            </a:r>
            <a:r>
              <a:rPr lang="en-US" dirty="0" smtClean="0"/>
              <a:t>		 		0.6 </a:t>
            </a:r>
            <a:r>
              <a:rPr lang="en-US" dirty="0"/>
              <a:t>: </a:t>
            </a:r>
            <a:r>
              <a:rPr lang="en-US" dirty="0" smtClean="0"/>
              <a:t>0.7</a:t>
            </a:r>
          </a:p>
          <a:p>
            <a:r>
              <a:rPr lang="en-US" dirty="0"/>
              <a:t>0.2727272727;</a:t>
            </a:r>
          </a:p>
        </p:txBody>
      </p:sp>
      <p:sp>
        <p:nvSpPr>
          <p:cNvPr id="4" name="Right Arrow 3"/>
          <p:cNvSpPr/>
          <p:nvPr/>
        </p:nvSpPr>
        <p:spPr>
          <a:xfrm>
            <a:off x="3884085" y="160020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3884085" y="221924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3884085" y="2862573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2224585" y="1883391"/>
            <a:ext cx="6706465" cy="3000865"/>
          </a:xfrm>
          <a:custGeom>
            <a:avLst/>
            <a:gdLst>
              <a:gd name="connsiteX0" fmla="*/ 0 w 6706465"/>
              <a:gd name="connsiteY0" fmla="*/ 1951630 h 3000865"/>
              <a:gd name="connsiteX1" fmla="*/ 3807725 w 6706465"/>
              <a:gd name="connsiteY1" fmla="*/ 2988860 h 3000865"/>
              <a:gd name="connsiteX2" fmla="*/ 6619164 w 6706465"/>
              <a:gd name="connsiteY2" fmla="*/ 1337481 h 3000865"/>
              <a:gd name="connsiteX3" fmla="*/ 5991367 w 6706465"/>
              <a:gd name="connsiteY3" fmla="*/ 0 h 3000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06465" h="3000865">
                <a:moveTo>
                  <a:pt x="0" y="1951630"/>
                </a:moveTo>
                <a:cubicBezTo>
                  <a:pt x="1352265" y="2521424"/>
                  <a:pt x="2704531" y="3091218"/>
                  <a:pt x="3807725" y="2988860"/>
                </a:cubicBezTo>
                <a:cubicBezTo>
                  <a:pt x="4910919" y="2886502"/>
                  <a:pt x="6255224" y="1835624"/>
                  <a:pt x="6619164" y="1337481"/>
                </a:cubicBezTo>
                <a:cubicBezTo>
                  <a:pt x="6983104" y="839338"/>
                  <a:pt x="6098274" y="229737"/>
                  <a:pt x="5991367" y="0"/>
                </a:cubicBezTo>
              </a:path>
            </a:pathLst>
          </a:cu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0" name="Right Arrow 9"/>
          <p:cNvSpPr/>
          <p:nvPr/>
        </p:nvSpPr>
        <p:spPr>
          <a:xfrm flipH="1">
            <a:off x="7772400" y="1641075"/>
            <a:ext cx="50724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43557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Input image</a:t>
            </a:r>
            <a:endParaRPr lang="en-US" dirty="0"/>
          </a:p>
        </p:txBody>
      </p:sp>
      <p:pic>
        <p:nvPicPr>
          <p:cNvPr id="1026" name="Picture 2" descr="C:\Users\majeff\Desktop\presentation\t1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2514600"/>
            <a:ext cx="4876799" cy="305752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Implementation cont(processes involved)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Grayscale  image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Histogram Equalization</a:t>
            </a:r>
            <a:endParaRPr lang="en-US" dirty="0"/>
          </a:p>
        </p:txBody>
      </p:sp>
      <p:pic>
        <p:nvPicPr>
          <p:cNvPr id="2050" name="Picture 2" descr="C:\Users\majeff\Desktop\presentation\gray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447800"/>
            <a:ext cx="3886200" cy="3200400"/>
          </a:xfrm>
          <a:prstGeom prst="rect">
            <a:avLst/>
          </a:prstGeom>
          <a:noFill/>
        </p:spPr>
      </p:pic>
      <p:pic>
        <p:nvPicPr>
          <p:cNvPr id="2051" name="Picture 3" descr="C:\Users\majeff\Desktop\presentation\hist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800600" y="1447800"/>
            <a:ext cx="3886199" cy="32004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cont……….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Binarization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Edge detection</a:t>
            </a:r>
            <a:endParaRPr lang="en-US" dirty="0"/>
          </a:p>
        </p:txBody>
      </p:sp>
      <p:pic>
        <p:nvPicPr>
          <p:cNvPr id="3074" name="Picture 2" descr="C:\Users\majeff\Desktop\presentation\binary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1000" y="1600200"/>
            <a:ext cx="3962400" cy="3352800"/>
          </a:xfrm>
          <a:prstGeom prst="rect">
            <a:avLst/>
          </a:prstGeom>
          <a:noFill/>
        </p:spPr>
      </p:pic>
      <p:pic>
        <p:nvPicPr>
          <p:cNvPr id="3075" name="Picture 3" descr="C:\Users\majeff\Desktop\presentation\edge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724400" y="1600200"/>
            <a:ext cx="4038600" cy="33528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cont…………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Morphological functions (Erosion and dilation)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Finding the boundary box and extracting the plate</a:t>
            </a:r>
            <a:endParaRPr lang="en-US" dirty="0"/>
          </a:p>
        </p:txBody>
      </p:sp>
      <p:pic>
        <p:nvPicPr>
          <p:cNvPr id="4099" name="Picture 3" descr="C:\Users\majeff\Desktop\presentation\mophology2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1000" y="1600200"/>
            <a:ext cx="3886200" cy="3352800"/>
          </a:xfrm>
          <a:prstGeom prst="rect">
            <a:avLst/>
          </a:prstGeom>
          <a:noFill/>
        </p:spPr>
      </p:pic>
      <p:pic>
        <p:nvPicPr>
          <p:cNvPr id="4100" name="Picture 4" descr="C:\Users\majeff\Desktop\presentation\plate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572000" y="1600200"/>
            <a:ext cx="4038599" cy="33528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Tools used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Linux Operating System</a:t>
            </a:r>
          </a:p>
          <a:p>
            <a:endParaRPr lang="en-US" dirty="0" smtClean="0"/>
          </a:p>
          <a:p>
            <a:r>
              <a:rPr lang="en-US" dirty="0" smtClean="0"/>
              <a:t>Java programming language</a:t>
            </a:r>
          </a:p>
          <a:p>
            <a:endParaRPr lang="en-US" dirty="0" smtClean="0"/>
          </a:p>
          <a:p>
            <a:r>
              <a:rPr lang="en-US" dirty="0" smtClean="0"/>
              <a:t>Kate editor and Linux terminal</a:t>
            </a:r>
          </a:p>
          <a:p>
            <a:endParaRPr lang="en-US" dirty="0" smtClean="0"/>
          </a:p>
          <a:p>
            <a:r>
              <a:rPr lang="en-US" dirty="0" smtClean="0"/>
              <a:t>Camera</a:t>
            </a:r>
          </a:p>
          <a:p>
            <a:endParaRPr lang="en-US" dirty="0"/>
          </a:p>
        </p:txBody>
      </p:sp>
      <p:pic>
        <p:nvPicPr>
          <p:cNvPr id="7" name="Picture 6" descr="kd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0" y="1600200"/>
            <a:ext cx="3276600" cy="685800"/>
          </a:xfrm>
          <a:prstGeom prst="rect">
            <a:avLst/>
          </a:prstGeom>
        </p:spPr>
      </p:pic>
      <p:pic>
        <p:nvPicPr>
          <p:cNvPr id="8" name="Picture 7" descr="Java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38825" y="2438400"/>
            <a:ext cx="3305175" cy="990600"/>
          </a:xfrm>
          <a:prstGeom prst="rect">
            <a:avLst/>
          </a:prstGeom>
        </p:spPr>
      </p:pic>
      <p:pic>
        <p:nvPicPr>
          <p:cNvPr id="9" name="Picture 8" descr="550px-Unzip-Files-in-Linux-Step-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629400" y="3810000"/>
            <a:ext cx="2133600" cy="533400"/>
          </a:xfrm>
          <a:prstGeom prst="rect">
            <a:avLst/>
          </a:prstGeom>
        </p:spPr>
      </p:pic>
      <p:pic>
        <p:nvPicPr>
          <p:cNvPr id="10" name="Picture 9" descr="surveillance-cameras-400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24200" y="4800600"/>
            <a:ext cx="1905000" cy="1428750"/>
          </a:xfrm>
          <a:prstGeom prst="rect">
            <a:avLst/>
          </a:prstGeom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2786</TotalTime>
  <Words>344</Words>
  <Application>Microsoft Office PowerPoint</Application>
  <PresentationFormat>On-screen Show (4:3)</PresentationFormat>
  <Paragraphs>64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Trek</vt:lpstr>
      <vt:lpstr>Number plate recognition for granting access to uwc </vt:lpstr>
      <vt:lpstr>recap</vt:lpstr>
      <vt:lpstr>South African legal number plates sizes</vt:lpstr>
      <vt:lpstr>Number plate ratio</vt:lpstr>
      <vt:lpstr>implementation</vt:lpstr>
      <vt:lpstr>Implementation cont(processes involved)</vt:lpstr>
      <vt:lpstr>Implementation cont……….</vt:lpstr>
      <vt:lpstr>Implementation cont…………</vt:lpstr>
      <vt:lpstr>Tools used</vt:lpstr>
      <vt:lpstr>testing</vt:lpstr>
      <vt:lpstr>Functionality testing</vt:lpstr>
      <vt:lpstr>Functionality testing</vt:lpstr>
      <vt:lpstr>Functionality testing</vt:lpstr>
      <vt:lpstr>System Testing</vt:lpstr>
      <vt:lpstr>REFERENCES</vt:lpstr>
      <vt:lpstr>demo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Number plate recognition</dc:title>
  <dc:creator>JKT</dc:creator>
  <cp:lastModifiedBy>majeff</cp:lastModifiedBy>
  <cp:revision>203</cp:revision>
  <dcterms:created xsi:type="dcterms:W3CDTF">2013-03-28T01:14:02Z</dcterms:created>
  <dcterms:modified xsi:type="dcterms:W3CDTF">2013-11-27T03:01:12Z</dcterms:modified>
</cp:coreProperties>
</file>